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29.xml.rels" ContentType="application/vnd.openxmlformats-package.relationships+xml"/>
  <Override PartName="/ppt/slides/_rels/slide31.xml.rels" ContentType="application/vnd.openxmlformats-package.relationships+xml"/>
  <Override PartName="/ppt/slides/_rels/slide28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6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2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3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30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3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28.xml" ContentType="application/vnd.openxmlformats-officedocument.presentationml.slide+xml"/>
  <Override PartName="/ppt/slides/slide10.xml" ContentType="application/vnd.openxmlformats-officedocument.presentationml.slide+xml"/>
  <Override PartName="/ppt/slides/slide22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5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Layouts/slideLayout4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36.png" ContentType="image/png"/>
  <Override PartName="/ppt/media/image32.png" ContentType="image/png"/>
  <Override PartName="/ppt/media/image30.jpeg" ContentType="image/jpeg"/>
  <Override PartName="/ppt/media/image27.png" ContentType="image/png"/>
  <Override PartName="/ppt/media/image26.png" ContentType="image/png"/>
  <Override PartName="/ppt/media/image33.png" ContentType="image/png"/>
  <Override PartName="/ppt/media/image25.png" ContentType="image/png"/>
  <Override PartName="/ppt/media/image28.png" ContentType="image/png"/>
  <Override PartName="/ppt/media/image37.png" ContentType="image/png"/>
  <Override PartName="/ppt/media/image22.png" ContentType="image/png"/>
  <Override PartName="/ppt/media/image31.png" ContentType="image/png"/>
  <Override PartName="/ppt/media/image24.png" ContentType="image/png"/>
  <Override PartName="/ppt/media/image21.png" ContentType="image/png"/>
  <Override PartName="/ppt/media/image20.png" ContentType="image/png"/>
  <Override PartName="/ppt/media/image29.jpeg" ContentType="image/jpeg"/>
  <Override PartName="/ppt/media/image19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4.png" ContentType="image/png"/>
  <Override PartName="/ppt/media/image13.png" ContentType="image/png"/>
  <Override PartName="/ppt/media/image23.png" ContentType="image/png"/>
  <Override PartName="/ppt/media/image35.png" ContentType="image/png"/>
  <Override PartName="/ppt/media/image12.png" ContentType="image/png"/>
  <Override PartName="/ppt/media/image8.png" ContentType="image/png"/>
  <Override PartName="/ppt/media/image34.png" ContentType="image/png"/>
  <Override PartName="/ppt/media/image6.png" ContentType="image/png"/>
  <Override PartName="/ppt/media/image10.jpeg" ContentType="image/jpeg"/>
  <Override PartName="/ppt/media/image5.png" ContentType="image/png"/>
  <Override PartName="/ppt/media/image18.png" ContentType="image/png"/>
  <Override PartName="/ppt/media/image7.png" ContentType="image/png"/>
  <Override PartName="/ppt/media/image4.png" ContentType="image/png"/>
  <Override PartName="/ppt/media/image9.jpeg" ContentType="image/jpe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
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3640" y="40586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196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364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140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140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3640" y="1768680"/>
            <a:ext cx="907092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3640" y="301320"/>
            <a:ext cx="9070920" cy="585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364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3640" y="1768680"/>
            <a:ext cx="907092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196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3640" y="40586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3640" y="40586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196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364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140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140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3640" y="1768680"/>
            <a:ext cx="907092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3640" y="301320"/>
            <a:ext cx="9070920" cy="585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364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196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03640" y="40586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3640" y="40586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15196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0364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0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140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140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1" name="PlaceHolder 2"/>
          <p:cNvSpPr>
            <a:spLocks noGrp="1"/>
          </p:cNvSpPr>
          <p:nvPr>
            <p:ph type="subTitle"/>
          </p:nvPr>
        </p:nvSpPr>
        <p:spPr>
          <a:xfrm>
            <a:off x="503640" y="1768680"/>
            <a:ext cx="907092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ubTitle"/>
          </p:nvPr>
        </p:nvSpPr>
        <p:spPr>
          <a:xfrm>
            <a:off x="503640" y="301320"/>
            <a:ext cx="9070920" cy="585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50364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515196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503640" y="40586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503640" y="40586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515196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50364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4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140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143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140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3640" y="301320"/>
            <a:ext cx="9070920" cy="5850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364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1960" y="40586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1960" y="176868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3640" y="40586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1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1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3640" y="301320"/>
            <a:ext cx="9070920" cy="1261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503640" y="1768680"/>
            <a:ext cx="9070920" cy="43840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2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2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image" Target="../media/image30.jpeg"/><Relationship Id="rId3" Type="http://schemas.openxmlformats.org/officeDocument/2006/relationships/slideLayout" Target="../slideLayouts/slideLayout25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2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25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image" Target="../media/image37.png"/><Relationship Id="rId3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529200" y="640080"/>
            <a:ext cx="9069480" cy="1443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Century Schoolbook L"/>
              </a:rPr>
              <a:t>Success Story: Python in University Education</a:t>
            </a:r>
            <a:endParaRPr/>
          </a:p>
        </p:txBody>
      </p:sp>
      <p:sp>
        <p:nvSpPr>
          <p:cNvPr id="145" name="CustomShape 2"/>
          <p:cNvSpPr/>
          <p:nvPr/>
        </p:nvSpPr>
        <p:spPr>
          <a:xfrm>
            <a:off x="639720" y="3685680"/>
            <a:ext cx="9069480" cy="1379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3200">
                <a:latin typeface="Century Schoolbook L"/>
              </a:rPr>
              <a:t>By: Chetan Khatri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2600">
                <a:latin typeface="Century Schoolbook L"/>
              </a:rPr>
              <a:t>Principal Big Data Engineer, Nazara Technologies.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600">
                <a:latin typeface="Century Schoolbook L"/>
              </a:rPr>
              <a:t>Data Science &amp; Machine Learning Curricula Advisor, University of Kachchh, Gujarat.</a:t>
            </a:r>
            <a:endParaRPr/>
          </a:p>
        </p:txBody>
      </p:sp>
      <p:sp>
        <p:nvSpPr>
          <p:cNvPr id="146" name="CustomShape 3"/>
          <p:cNvSpPr/>
          <p:nvPr/>
        </p:nvSpPr>
        <p:spPr>
          <a:xfrm>
            <a:off x="360" y="6766560"/>
            <a:ext cx="10077840" cy="792000"/>
          </a:xfrm>
          <a:prstGeom prst="rect">
            <a:avLst/>
          </a:prstGeom>
          <a:solidFill>
            <a:srgbClr val="4b1f6f"/>
          </a:solidFill>
          <a:ln>
            <a:solidFill>
              <a:srgbClr val="3465a4"/>
            </a:solidFill>
          </a:ln>
        </p:spPr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>
                <a:solidFill>
                  <a:srgbClr val="ffffff"/>
                </a:solidFill>
                <a:latin typeface="Arial"/>
              </a:rPr>
              <a:t>Pycon India 2016</a:t>
            </a:r>
            <a:endParaRPr/>
          </a:p>
        </p:txBody>
      </p:sp>
      <p:sp>
        <p:nvSpPr>
          <p:cNvPr id="147" name="CustomShape 4"/>
          <p:cNvSpPr/>
          <p:nvPr/>
        </p:nvSpPr>
        <p:spPr>
          <a:xfrm>
            <a:off x="1679040" y="5675040"/>
            <a:ext cx="6227640" cy="345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>
                <a:latin typeface="Arial"/>
              </a:rPr>
              <a:t>Inspired by: Dr. Ajith Kumar, Scipy 2015 – IIT Bombay event</a:t>
            </a:r>
            <a:endParaRPr/>
          </a:p>
        </p:txBody>
      </p:sp>
      <p:sp>
        <p:nvSpPr>
          <p:cNvPr id="148" name="CustomShape 5"/>
          <p:cNvSpPr/>
          <p:nvPr/>
        </p:nvSpPr>
        <p:spPr>
          <a:xfrm>
            <a:off x="914400" y="6145920"/>
            <a:ext cx="8707320" cy="345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>
                <a:latin typeface="Arial"/>
              </a:rPr>
              <a:t>Thankful to : Prof. Devji Chhanga, Dept. of Computer Science, University of kachchh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503640" y="301320"/>
            <a:ext cx="906948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Learning(i.e Artificial Intelligence) </a:t>
            </a:r>
            <a:r>
              <a:rPr lang="en-US" sz="2600">
                <a:latin typeface="Arial"/>
              </a:rPr>
              <a:t>(Conti...)</a:t>
            </a:r>
            <a:endParaRPr/>
          </a:p>
        </p:txBody>
      </p:sp>
      <p:pic>
        <p:nvPicPr>
          <p:cNvPr id="170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595160"/>
            <a:ext cx="10077480" cy="1859400"/>
          </a:xfrm>
          <a:prstGeom prst="rect">
            <a:avLst/>
          </a:prstGeom>
          <a:ln>
            <a:noFill/>
          </a:ln>
        </p:spPr>
      </p:pic>
      <p:pic>
        <p:nvPicPr>
          <p:cNvPr id="171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3672000"/>
            <a:ext cx="10077480" cy="3102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503640" y="301320"/>
            <a:ext cx="906948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Learning(i.e Artificial Intelligence) </a:t>
            </a:r>
            <a:r>
              <a:rPr lang="en-US" sz="2600">
                <a:latin typeface="Arial"/>
              </a:rPr>
              <a:t>(Conti...)</a:t>
            </a:r>
            <a:endParaRPr/>
          </a:p>
        </p:txBody>
      </p:sp>
      <p:sp>
        <p:nvSpPr>
          <p:cNvPr id="173" name="CustomShape 2"/>
          <p:cNvSpPr/>
          <p:nvPr/>
        </p:nvSpPr>
        <p:spPr>
          <a:xfrm>
            <a:off x="504000" y="17690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17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642320"/>
            <a:ext cx="10077480" cy="2244240"/>
          </a:xfrm>
          <a:prstGeom prst="rect">
            <a:avLst/>
          </a:prstGeom>
          <a:ln>
            <a:noFill/>
          </a:ln>
        </p:spPr>
      </p:pic>
      <p:pic>
        <p:nvPicPr>
          <p:cNvPr id="17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4480" y="4041360"/>
            <a:ext cx="10077480" cy="3121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503640" y="85320"/>
            <a:ext cx="906948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Learning(i.e Artificial Intelligence) </a:t>
            </a:r>
            <a:r>
              <a:rPr lang="en-US" sz="2600">
                <a:latin typeface="Arial"/>
              </a:rPr>
              <a:t>(Conti...)</a:t>
            </a:r>
            <a:endParaRPr/>
          </a:p>
        </p:txBody>
      </p:sp>
      <p:sp>
        <p:nvSpPr>
          <p:cNvPr id="177" name="CustomShape 2"/>
          <p:cNvSpPr/>
          <p:nvPr/>
        </p:nvSpPr>
        <p:spPr>
          <a:xfrm>
            <a:off x="504000" y="17690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17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332000"/>
            <a:ext cx="10077480" cy="3215880"/>
          </a:xfrm>
          <a:prstGeom prst="rect">
            <a:avLst/>
          </a:prstGeom>
          <a:ln>
            <a:noFill/>
          </a:ln>
        </p:spPr>
      </p:pic>
      <p:pic>
        <p:nvPicPr>
          <p:cNvPr id="17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4566600"/>
            <a:ext cx="10077480" cy="2955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503640" y="85320"/>
            <a:ext cx="906948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Learning(i.e Artificial Intelligence) </a:t>
            </a:r>
            <a:r>
              <a:rPr lang="en-US" sz="2600">
                <a:latin typeface="Arial"/>
              </a:rPr>
              <a:t>(Conti...)</a:t>
            </a:r>
            <a:endParaRPr/>
          </a:p>
        </p:txBody>
      </p:sp>
      <p:sp>
        <p:nvSpPr>
          <p:cNvPr id="181" name="CustomShape 2"/>
          <p:cNvSpPr/>
          <p:nvPr/>
        </p:nvSpPr>
        <p:spPr>
          <a:xfrm>
            <a:off x="504000" y="17690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18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368000"/>
            <a:ext cx="10077480" cy="3518280"/>
          </a:xfrm>
          <a:prstGeom prst="rect">
            <a:avLst/>
          </a:prstGeom>
          <a:ln>
            <a:noFill/>
          </a:ln>
        </p:spPr>
      </p:pic>
      <p:pic>
        <p:nvPicPr>
          <p:cNvPr id="183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727640" y="4671720"/>
            <a:ext cx="6982200" cy="2881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503640" y="301320"/>
            <a:ext cx="906984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Q &amp; A, Watson Robot</a:t>
            </a:r>
            <a:endParaRPr/>
          </a:p>
        </p:txBody>
      </p:sp>
      <p:sp>
        <p:nvSpPr>
          <p:cNvPr id="185" name="CustomShape 2"/>
          <p:cNvSpPr/>
          <p:nvPr/>
        </p:nvSpPr>
        <p:spPr>
          <a:xfrm>
            <a:off x="504000" y="17690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18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774800"/>
            <a:ext cx="10077480" cy="5665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504000" y="301320"/>
            <a:ext cx="906948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Opportunities</a:t>
            </a:r>
            <a:endParaRPr/>
          </a:p>
        </p:txBody>
      </p:sp>
      <p:sp>
        <p:nvSpPr>
          <p:cNvPr id="188" name="CustomShape 2"/>
          <p:cNvSpPr/>
          <p:nvPr/>
        </p:nvSpPr>
        <p:spPr>
          <a:xfrm rot="21599400">
            <a:off x="504000" y="17672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18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722960"/>
            <a:ext cx="10077480" cy="2889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504000" y="301320"/>
            <a:ext cx="906948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Try Prototype</a:t>
            </a:r>
            <a:endParaRPr/>
          </a:p>
        </p:txBody>
      </p:sp>
      <p:sp>
        <p:nvSpPr>
          <p:cNvPr id="191" name="CustomShape 2"/>
          <p:cNvSpPr/>
          <p:nvPr/>
        </p:nvSpPr>
        <p:spPr>
          <a:xfrm>
            <a:off x="504000" y="17690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19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2496240"/>
            <a:ext cx="10077480" cy="3502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503640" y="301320"/>
            <a:ext cx="906984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Interntet of Things (IoT)</a:t>
            </a:r>
            <a:endParaRPr/>
          </a:p>
        </p:txBody>
      </p:sp>
      <p:pic>
        <p:nvPicPr>
          <p:cNvPr id="19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678320" y="1633320"/>
            <a:ext cx="7031520" cy="5853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503640" y="301320"/>
            <a:ext cx="906984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Internet of Things(IoT)</a:t>
            </a:r>
            <a:endParaRPr/>
          </a:p>
        </p:txBody>
      </p:sp>
      <p:sp>
        <p:nvSpPr>
          <p:cNvPr id="196" name="CustomShape 2"/>
          <p:cNvSpPr/>
          <p:nvPr/>
        </p:nvSpPr>
        <p:spPr>
          <a:xfrm>
            <a:off x="503640" y="1769040"/>
            <a:ext cx="9069480" cy="438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Microcontroller, sensors, actuators</a:t>
            </a:r>
            <a:endParaRPr/>
          </a:p>
        </p:txBody>
      </p:sp>
      <p:pic>
        <p:nvPicPr>
          <p:cNvPr id="197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03640" y="2715840"/>
            <a:ext cx="7989840" cy="4483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Agreed !</a:t>
            </a:r>
            <a:endParaRPr/>
          </a:p>
        </p:txBody>
      </p:sp>
      <p:sp>
        <p:nvSpPr>
          <p:cNvPr id="199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University agreed with thought process.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But you should have to be a Active Contributor for Academia also, such as.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Giving Talks for already made syllabus.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Giving Industrial best practice guideline.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Connecting same domain industries to university.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Document your expertise as standard document for academia where you are contributing.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Make standard practical sessions as a hands-on way, not older way !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Make Content / Document very simple and self – explanatory. </a:t>
            </a:r>
            <a:endParaRPr/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503640" y="85320"/>
            <a:ext cx="9070920" cy="126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3600">
                <a:latin typeface="Century Schoolbook L"/>
              </a:rPr>
              <a:t>About KSKV Kachchh University, Gujarat</a:t>
            </a:r>
            <a:endParaRPr/>
          </a:p>
        </p:txBody>
      </p:sp>
      <p:sp>
        <p:nvSpPr>
          <p:cNvPr id="150" name="CustomShape 2"/>
          <p:cNvSpPr/>
          <p:nvPr/>
        </p:nvSpPr>
        <p:spPr>
          <a:xfrm>
            <a:off x="503640" y="1444680"/>
            <a:ext cx="907092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Located at Bhuj, Kachchh – Gujarat.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15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03720" y="2016000"/>
            <a:ext cx="8210160" cy="2852280"/>
          </a:xfrm>
          <a:prstGeom prst="rect">
            <a:avLst/>
          </a:prstGeom>
          <a:ln>
            <a:noFill/>
          </a:ln>
        </p:spPr>
      </p:pic>
      <p:pic>
        <p:nvPicPr>
          <p:cNvPr id="15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599760" y="4868640"/>
            <a:ext cx="8269560" cy="2547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503640" y="301320"/>
            <a:ext cx="906948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Early Days AI Programs : </a:t>
            </a:r>
            <a:r>
              <a:rPr lang="en-US" sz="3200">
                <a:solidFill>
                  <a:srgbClr val="3333ff"/>
                </a:solidFill>
                <a:latin typeface="Arial"/>
              </a:rPr>
              <a:t>Deep Blue</a:t>
            </a:r>
            <a:endParaRPr/>
          </a:p>
        </p:txBody>
      </p:sp>
      <p:pic>
        <p:nvPicPr>
          <p:cNvPr id="20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05480" y="1501920"/>
            <a:ext cx="7886160" cy="5927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503640" y="301320"/>
            <a:ext cx="906984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Now, AI Programs</a:t>
            </a:r>
            <a:endParaRPr/>
          </a:p>
        </p:txBody>
      </p:sp>
      <p:sp>
        <p:nvSpPr>
          <p:cNvPr id="203" name="CustomShape 2"/>
          <p:cNvSpPr/>
          <p:nvPr/>
        </p:nvSpPr>
        <p:spPr>
          <a:xfrm>
            <a:off x="546120" y="4340880"/>
            <a:ext cx="9069480" cy="4383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Alpha go is best example, wrote for Playing Go game, but it can play Atari games also.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Face Detection → Car Plat Number Detection</a:t>
            </a:r>
            <a:endParaRPr/>
          </a:p>
        </p:txBody>
      </p:sp>
      <p:pic>
        <p:nvPicPr>
          <p:cNvPr id="20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096920" y="1455480"/>
            <a:ext cx="7900920" cy="4149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503640" y="301320"/>
            <a:ext cx="906984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</a:t>
            </a:r>
            <a:endParaRPr/>
          </a:p>
        </p:txBody>
      </p:sp>
      <p:sp>
        <p:nvSpPr>
          <p:cNvPr id="206" name="CustomShape 2"/>
          <p:cNvSpPr/>
          <p:nvPr/>
        </p:nvSpPr>
        <p:spPr>
          <a:xfrm>
            <a:off x="503640" y="1769040"/>
            <a:ext cx="9069480" cy="438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Machine Learning does this possible, it is study of algorithms which learns from examples and experience having set of rules and hard coded lines.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b="1" i="1" lang="en-US" sz="3200">
                <a:solidFill>
                  <a:srgbClr val="663399"/>
                </a:solidFill>
                <a:latin typeface="Arial"/>
              </a:rPr>
              <a:t>“</a:t>
            </a:r>
            <a:r>
              <a:rPr b="1" i="1" lang="en-US" sz="3200">
                <a:solidFill>
                  <a:srgbClr val="663399"/>
                </a:solidFill>
                <a:latin typeface="Arial"/>
              </a:rPr>
              <a:t>Learns from Examples and Experience”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503640" y="301320"/>
            <a:ext cx="906984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Let's have problem</a:t>
            </a:r>
            <a:endParaRPr/>
          </a:p>
        </p:txBody>
      </p:sp>
      <p:sp>
        <p:nvSpPr>
          <p:cNvPr id="208" name="CustomShape 2"/>
          <p:cNvSpPr/>
          <p:nvPr/>
        </p:nvSpPr>
        <p:spPr>
          <a:xfrm>
            <a:off x="503640" y="1769040"/>
            <a:ext cx="9069480" cy="43833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Let's have problem: It seems easy but difficult to solve without machine learning.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id="20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828440" y="3972240"/>
            <a:ext cx="2312640" cy="1969920"/>
          </a:xfrm>
          <a:prstGeom prst="rect">
            <a:avLst/>
          </a:prstGeom>
          <a:ln>
            <a:noFill/>
          </a:ln>
        </p:spPr>
      </p:pic>
      <p:pic>
        <p:nvPicPr>
          <p:cNvPr id="21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6546960" y="4170240"/>
            <a:ext cx="1535400" cy="155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503640" y="301320"/>
            <a:ext cx="906984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Open Source Libraries</a:t>
            </a:r>
            <a:endParaRPr/>
          </a:p>
        </p:txBody>
      </p:sp>
      <p:sp>
        <p:nvSpPr>
          <p:cNvPr id="212" name="CustomShape 2"/>
          <p:cNvSpPr/>
          <p:nvPr/>
        </p:nvSpPr>
        <p:spPr>
          <a:xfrm>
            <a:off x="504000" y="17690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213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128600" y="2315160"/>
            <a:ext cx="7857720" cy="2956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504000" y="301320"/>
            <a:ext cx="9069480" cy="126072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CustomShape 2"/>
          <p:cNvSpPr/>
          <p:nvPr/>
        </p:nvSpPr>
        <p:spPr>
          <a:xfrm>
            <a:off x="504000" y="17690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216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719360" y="2892960"/>
            <a:ext cx="6676920" cy="1801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504000" y="301320"/>
            <a:ext cx="9069480" cy="126072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CustomShape 2"/>
          <p:cNvSpPr/>
          <p:nvPr/>
        </p:nvSpPr>
        <p:spPr>
          <a:xfrm>
            <a:off x="504000" y="17690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21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640600" y="2014560"/>
            <a:ext cx="4900320" cy="3960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504000" y="301320"/>
            <a:ext cx="9069480" cy="1260720"/>
          </a:xfrm>
          <a:prstGeom prst="rect">
            <a:avLst/>
          </a:prstGeom>
          <a:noFill/>
          <a:ln>
            <a:noFill/>
          </a:ln>
        </p:spPr>
      </p:sp>
      <p:sp>
        <p:nvSpPr>
          <p:cNvPr id="221" name="CustomShape 2"/>
          <p:cNvSpPr/>
          <p:nvPr/>
        </p:nvSpPr>
        <p:spPr>
          <a:xfrm>
            <a:off x="504000" y="17690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22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925720" y="2011680"/>
            <a:ext cx="4568760" cy="3971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504000" y="301320"/>
            <a:ext cx="9069480" cy="126072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CustomShape 2"/>
          <p:cNvSpPr/>
          <p:nvPr/>
        </p:nvSpPr>
        <p:spPr>
          <a:xfrm>
            <a:off x="504000" y="17690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22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188360" y="1880640"/>
            <a:ext cx="3290040" cy="3421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504000" y="301320"/>
            <a:ext cx="9069480" cy="1260720"/>
          </a:xfrm>
          <a:prstGeom prst="rect">
            <a:avLst/>
          </a:prstGeom>
          <a:noFill/>
          <a:ln>
            <a:noFill/>
          </a:ln>
        </p:spPr>
      </p:sp>
      <p:sp>
        <p:nvSpPr>
          <p:cNvPr id="227" name="CustomShape 2"/>
          <p:cNvSpPr/>
          <p:nvPr/>
        </p:nvSpPr>
        <p:spPr>
          <a:xfrm>
            <a:off x="504000" y="1769040"/>
            <a:ext cx="9069480" cy="4383360"/>
          </a:xfrm>
          <a:prstGeom prst="rect">
            <a:avLst/>
          </a:prstGeom>
          <a:noFill/>
          <a:ln>
            <a:noFill/>
          </a:ln>
        </p:spPr>
      </p:sp>
      <p:pic>
        <p:nvPicPr>
          <p:cNvPr id="22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716040" y="2082960"/>
            <a:ext cx="3670920" cy="1756080"/>
          </a:xfrm>
          <a:prstGeom prst="rect">
            <a:avLst/>
          </a:prstGeom>
          <a:ln>
            <a:noFill/>
          </a:ln>
        </p:spPr>
      </p:pic>
      <p:pic>
        <p:nvPicPr>
          <p:cNvPr id="22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663080" y="2154240"/>
            <a:ext cx="4527000" cy="360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503640" y="121320"/>
            <a:ext cx="9070920" cy="126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3600">
                <a:latin typeface="Century Schoolbook L"/>
              </a:rPr>
              <a:t>About KSKV Kachchh University, Gujarat</a:t>
            </a:r>
            <a:endParaRPr/>
          </a:p>
        </p:txBody>
      </p:sp>
      <p:sp>
        <p:nvSpPr>
          <p:cNvPr id="154" name="CustomShape 2"/>
          <p:cNvSpPr/>
          <p:nvPr/>
        </p:nvSpPr>
        <p:spPr>
          <a:xfrm>
            <a:off x="503640" y="736200"/>
            <a:ext cx="907092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50+ Colleges are afflicted to University of Kachchh.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8+ Colleges are having Computer Science Department.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Around 2500+ Students.</a:t>
            </a:r>
            <a:endParaRPr/>
          </a:p>
        </p:txBody>
      </p:sp>
      <p:pic>
        <p:nvPicPr>
          <p:cNvPr id="15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03640" y="4180320"/>
            <a:ext cx="9280080" cy="3307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503640" y="301320"/>
            <a:ext cx="9070920" cy="126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000">
                <a:latin typeface="Century Schoolbook L"/>
              </a:rPr>
              <a:t>Questions ?</a:t>
            </a:r>
            <a:endParaRPr/>
          </a:p>
        </p:txBody>
      </p:sp>
      <p:sp>
        <p:nvSpPr>
          <p:cNvPr id="231" name="CustomShape 2"/>
          <p:cNvSpPr/>
          <p:nvPr/>
        </p:nvSpPr>
        <p:spPr>
          <a:xfrm>
            <a:off x="503640" y="1768680"/>
            <a:ext cx="9070920" cy="4384080"/>
          </a:xfrm>
          <a:prstGeom prst="rect">
            <a:avLst/>
          </a:prstGeom>
          <a:noFill/>
          <a:ln>
            <a:noFill/>
          </a:ln>
        </p:spPr>
      </p:sp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503640" y="301320"/>
            <a:ext cx="9070920" cy="126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000">
                <a:latin typeface="Century Schoolbook L"/>
              </a:rPr>
              <a:t>Resources</a:t>
            </a:r>
            <a:endParaRPr/>
          </a:p>
        </p:txBody>
      </p:sp>
      <p:sp>
        <p:nvSpPr>
          <p:cNvPr id="233" name="CustomShape 2"/>
          <p:cNvSpPr/>
          <p:nvPr/>
        </p:nvSpPr>
        <p:spPr>
          <a:xfrm>
            <a:off x="503640" y="1768680"/>
            <a:ext cx="907092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algn="ctr">
              <a:lnSpc>
                <a:spcPct val="100000"/>
              </a:lnSpc>
            </a:pPr>
            <a:r>
              <a:rPr lang="en-US" sz="2600">
                <a:latin typeface="Century Schoolbook L"/>
              </a:rPr>
              <a:t>https://github.com/dskskv/pycon-india-2016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2600">
                <a:latin typeface="Century Schoolbook L"/>
              </a:rPr>
              <a:t>chetan@kutchuni.edu.in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  <a:p>
            <a:pPr algn="ctr">
              <a:lnSpc>
                <a:spcPct val="100000"/>
              </a:lnSpc>
            </a:pPr>
            <a:r>
              <a:rPr lang="en-US" sz="2600">
                <a:latin typeface="Century Schoolbook L"/>
              </a:rPr>
              <a:t>Twitter: @khatri_chetan</a:t>
            </a:r>
            <a:endParaRPr/>
          </a:p>
        </p:txBody>
      </p:sp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503640" y="301320"/>
            <a:ext cx="9070920" cy="126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000">
                <a:latin typeface="Century Schoolbook L"/>
              </a:rPr>
              <a:t>Followed process</a:t>
            </a:r>
            <a:endParaRPr/>
          </a:p>
        </p:txBody>
      </p:sp>
      <p:sp>
        <p:nvSpPr>
          <p:cNvPr id="157" name="CustomShape 2"/>
          <p:cNvSpPr/>
          <p:nvPr/>
        </p:nvSpPr>
        <p:spPr>
          <a:xfrm>
            <a:off x="503640" y="1768680"/>
            <a:ext cx="907092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University agreed with </a:t>
            </a:r>
            <a:r>
              <a:rPr b="1" lang="en-US" sz="3200">
                <a:latin typeface="Arial"/>
              </a:rPr>
              <a:t>“Remove Gap between Academia and Industry”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Started local Conference “PyKutch” in 2016.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Given multiple talks for Master programs at University of Kachchh.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Data Analytics with Numpy and Pandas with Jupyter Notebook.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Predictive Modeling with Python.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Role of AI, Computer Vision, Neural Network, Genetic Algorithm with Python.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Think Machine Learning with Scikit-learn (Python).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Opportunities in Data Science, Big Data with Python.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Helped University Dean to make Curricula.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Got approved from Vice – chancellor. 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503640" y="301320"/>
            <a:ext cx="9070920" cy="126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000">
                <a:latin typeface="Century Schoolbook L"/>
              </a:rPr>
              <a:t>Result</a:t>
            </a:r>
            <a:endParaRPr/>
          </a:p>
        </p:txBody>
      </p:sp>
      <p:sp>
        <p:nvSpPr>
          <p:cNvPr id="159" name="CustomShape 2"/>
          <p:cNvSpPr/>
          <p:nvPr/>
        </p:nvSpPr>
        <p:spPr>
          <a:xfrm>
            <a:off x="503640" y="1768680"/>
            <a:ext cx="9070920" cy="4384080"/>
          </a:xfrm>
          <a:prstGeom prst="rect">
            <a:avLst/>
          </a:prstGeom>
          <a:noFill/>
          <a:ln>
            <a:noFill/>
          </a:ln>
        </p:spPr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503640" y="301320"/>
            <a:ext cx="9070920" cy="126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000">
                <a:latin typeface="Century Schoolbook L"/>
              </a:rPr>
              <a:t>Result</a:t>
            </a:r>
            <a:endParaRPr/>
          </a:p>
        </p:txBody>
      </p:sp>
      <p:sp>
        <p:nvSpPr>
          <p:cNvPr id="161" name="CustomShape 2"/>
          <p:cNvSpPr/>
          <p:nvPr/>
        </p:nvSpPr>
        <p:spPr>
          <a:xfrm>
            <a:off x="503640" y="1768680"/>
            <a:ext cx="907092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India's 1</a:t>
            </a:r>
            <a:r>
              <a:rPr lang="en-US" sz="3200" baseline="101000">
                <a:latin typeface="Arial"/>
              </a:rPr>
              <a:t>st</a:t>
            </a:r>
            <a:r>
              <a:rPr lang="en-US" sz="3200">
                <a:latin typeface="Arial"/>
              </a:rPr>
              <a:t> Government granted University having Data Science in Curriculum.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Apache Hadoop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latin typeface="Arial"/>
              </a:rPr>
              <a:t>Apache Spark </a:t>
            </a:r>
            <a:r>
              <a:rPr lang="en-US" sz="2800">
                <a:solidFill>
                  <a:srgbClr val="0000ff"/>
                </a:solidFill>
                <a:latin typeface="Arial"/>
              </a:rPr>
              <a:t>with Python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solidFill>
                  <a:srgbClr val="0000ff"/>
                </a:solidFill>
                <a:latin typeface="Arial"/>
              </a:rPr>
              <a:t>Apache Kafka</a:t>
            </a:r>
            <a:endParaRPr/>
          </a:p>
          <a:p>
            <a:pPr lvl="1">
              <a:lnSpc>
                <a:spcPct val="100000"/>
              </a:lnSpc>
              <a:buSzPct val="75000"/>
              <a:buFont typeface="StarSymbol"/>
              <a:buChar char="l"/>
            </a:pPr>
            <a:r>
              <a:rPr lang="en-US" sz="2800">
                <a:solidFill>
                  <a:srgbClr val="0000ff"/>
                </a:solidFill>
                <a:latin typeface="Arial"/>
              </a:rPr>
              <a:t>Machine Learning with Spark with Python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solidFill>
                  <a:srgbClr val="0000ff"/>
                </a:solidFill>
                <a:latin typeface="Century Schoolbook L"/>
              </a:rPr>
              <a:t>CCCS936 - Data Science  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solidFill>
                  <a:srgbClr val="0000ff"/>
                </a:solidFill>
                <a:latin typeface="Century Schoolbook L"/>
              </a:rPr>
              <a:t>CCCS938 - Practical Based on CCCS936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503640" y="301320"/>
            <a:ext cx="9070920" cy="126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How is it so easy ?</a:t>
            </a:r>
            <a:endParaRPr/>
          </a:p>
        </p:txBody>
      </p:sp>
      <p:sp>
        <p:nvSpPr>
          <p:cNvPr id="163" name="CustomShape 2"/>
          <p:cNvSpPr/>
          <p:nvPr/>
        </p:nvSpPr>
        <p:spPr>
          <a:xfrm>
            <a:off x="503640" y="1768680"/>
            <a:ext cx="907092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got approved Python in Data Structure &amp; Algorithms to Big Data &amp; Machine learning Syllabus in Government University.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503640" y="301320"/>
            <a:ext cx="9070920" cy="1261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How is it so easy ?</a:t>
            </a:r>
            <a:endParaRPr/>
          </a:p>
        </p:txBody>
      </p:sp>
      <p:sp>
        <p:nvSpPr>
          <p:cNvPr id="165" name="CustomShape 2"/>
          <p:cNvSpPr/>
          <p:nvPr/>
        </p:nvSpPr>
        <p:spPr>
          <a:xfrm>
            <a:off x="503640" y="1768680"/>
            <a:ext cx="9070920" cy="4384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Make Subject Interesting for Student's ?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Give Use cases of Research and also from Industry for Python Subject.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lang="en-US" sz="3200">
                <a:latin typeface="Arial"/>
              </a:rPr>
              <a:t>Give them salary offered by companies matrix, if from same University student got placed in such company then it would be good example.</a:t>
            </a: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endParaRPr/>
          </a:p>
          <a:p>
            <a:pPr>
              <a:lnSpc>
                <a:spcPct val="100000"/>
              </a:lnSpc>
              <a:buSzPct val="45000"/>
              <a:buFont typeface="StarSymbol"/>
              <a:buChar char="l"/>
            </a:pPr>
            <a:r>
              <a:rPr b="1" lang="en-US" sz="3200">
                <a:latin typeface="Arial"/>
              </a:rPr>
              <a:t>Let's have a use cases !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503640" y="301320"/>
            <a:ext cx="9069480" cy="12607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lang="en-US" sz="4400">
                <a:latin typeface="Arial"/>
              </a:rPr>
              <a:t>Machine Learning(i.e Artificial Intelligence)</a:t>
            </a:r>
            <a:endParaRPr/>
          </a:p>
        </p:txBody>
      </p:sp>
      <p:pic>
        <p:nvPicPr>
          <p:cNvPr id="167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4480" y="1699200"/>
            <a:ext cx="10077480" cy="2403360"/>
          </a:xfrm>
          <a:prstGeom prst="rect">
            <a:avLst/>
          </a:prstGeom>
          <a:ln>
            <a:noFill/>
          </a:ln>
        </p:spPr>
      </p:pic>
      <p:pic>
        <p:nvPicPr>
          <p:cNvPr id="168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4480" y="4080600"/>
            <a:ext cx="10077480" cy="257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